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23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9053E-FF25-47C7-97C3-D9FA22014B67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8C981-B55C-4AAC-8D1F-5131D4737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24211-90FD-4514-A1D6-ED81427268E1}" type="slidenum">
              <a:rPr lang="en-US"/>
              <a:pPr/>
              <a:t>19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moved these two items to the beginning of "Critical Thinking" and added a slide to accommodate the next two bulleted items.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E52C6-A195-4BBB-BF5C-B197E9A7A6BE}" type="slidenum">
              <a:rPr lang="en-US"/>
              <a:pPr/>
              <a:t>25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slide added.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E2EA-2420-43F3-B721-561D1994F9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F48E33-3819-4ABA-A2A9-4E4176DB1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863F8-E27D-4612-B5A8-665CCEC05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7488B-F149-4A60-93F8-EE962AA86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533400"/>
            <a:ext cx="816292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2009775"/>
            <a:ext cx="39782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2009775"/>
            <a:ext cx="397986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B6E652-547D-4476-824C-7CFA8A085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51B98-7FDC-4937-BAC8-CC446C4C4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34830-D030-4A8F-AEB1-8FE9A0114A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7D8F1-9111-46DB-A6C4-B797F6FEF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B0109-CAB4-4574-8CA9-F655BF85A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F5EAD-23A9-442C-9712-3C5B80910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9116A-2F10-4045-8DE6-943EFBF8A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961E3-6206-445B-B57E-16145206F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6BA5B-5C6E-48B4-998B-0EE0BFAF0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05721DD4-9A7F-4062-A0F3-369282D2D5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981200"/>
            <a:ext cx="7696200" cy="3235325"/>
          </a:xfrm>
          <a:noFill/>
        </p:spPr>
        <p:txBody>
          <a:bodyPr/>
          <a:lstStyle/>
          <a:p>
            <a:pPr algn="ctr"/>
            <a:r>
              <a:rPr lang="en-US" sz="4400" dirty="0">
                <a:latin typeface="BatangChe" pitchFamily="49" charset="-127"/>
                <a:ea typeface="BatangChe" pitchFamily="49" charset="-127"/>
              </a:rPr>
              <a:t>STUDENT NURSE SKILLS FOR </a:t>
            </a:r>
            <a:r>
              <a:rPr lang="en-US" sz="4400" dirty="0" smtClean="0">
                <a:latin typeface="BatangChe" pitchFamily="49" charset="-127"/>
                <a:ea typeface="BatangChe" pitchFamily="49" charset="-127"/>
              </a:rPr>
              <a:t>SUCCESS</a:t>
            </a:r>
          </a:p>
          <a:p>
            <a:pPr algn="ctr"/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Presented by: Martin </a:t>
            </a:r>
            <a:r>
              <a:rPr lang="en-US" sz="2000" dirty="0" err="1" smtClean="0">
                <a:latin typeface="BatangChe" pitchFamily="49" charset="-127"/>
                <a:ea typeface="BatangChe" pitchFamily="49" charset="-127"/>
              </a:rPr>
              <a:t>Ponciano</a:t>
            </a:r>
            <a:r>
              <a:rPr lang="en-US" sz="2000" dirty="0" smtClean="0">
                <a:latin typeface="BatangChe" pitchFamily="49" charset="-127"/>
                <a:ea typeface="BatangChe" pitchFamily="49" charset="-127"/>
              </a:rPr>
              <a:t>, LVN, DSD, MS</a:t>
            </a:r>
            <a:endParaRPr lang="en-US" sz="20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74688" y="263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Times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16000" y="365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Times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685800" y="2286000"/>
            <a:ext cx="76787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WRITING SKILLS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As a nurse you will write: </a:t>
            </a:r>
          </a:p>
          <a:p>
            <a:r>
              <a:rPr lang="en-US"/>
              <a:t>Client assessments.</a:t>
            </a:r>
          </a:p>
          <a:p>
            <a:r>
              <a:rPr lang="en-US"/>
              <a:t>Transfer and discharge summaries.</a:t>
            </a:r>
          </a:p>
          <a:p>
            <a:r>
              <a:rPr lang="en-US"/>
              <a:t>Client-teaching plans.</a:t>
            </a:r>
          </a:p>
          <a:p>
            <a:r>
              <a:rPr lang="en-US"/>
              <a:t>Potential policy development.</a:t>
            </a:r>
          </a:p>
          <a:p>
            <a:r>
              <a:rPr lang="en-US"/>
              <a:t>Potential contributions to professional journals.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LISTENING SKILLS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Be interested in your subject.</a:t>
            </a:r>
          </a:p>
          <a:p>
            <a:r>
              <a:rPr lang="en-US"/>
              <a:t>Be open to the information.</a:t>
            </a:r>
          </a:p>
          <a:p>
            <a:r>
              <a:rPr lang="en-US"/>
              <a:t>Try not to be critical of the speaker.</a:t>
            </a:r>
          </a:p>
          <a:p>
            <a:r>
              <a:rPr lang="en-US"/>
              <a:t>Concentrate on the information.</a:t>
            </a:r>
          </a:p>
          <a:p>
            <a:r>
              <a:rPr lang="en-US"/>
              <a:t>Evaluate the information.</a:t>
            </a:r>
          </a:p>
          <a:p>
            <a:r>
              <a:rPr lang="en-US"/>
              <a:t>Write down questions as you listen.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SPEAKING SKILLS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20000" cy="4191000"/>
          </a:xfrm>
          <a:noFill/>
        </p:spPr>
        <p:txBody>
          <a:bodyPr/>
          <a:lstStyle/>
          <a:p>
            <a:r>
              <a:rPr lang="en-US"/>
              <a:t>Nursing is a speaking-oriented profession. </a:t>
            </a:r>
          </a:p>
          <a:p>
            <a:r>
              <a:rPr lang="en-US"/>
              <a:t>Understand why you are asking the question.</a:t>
            </a:r>
          </a:p>
          <a:p>
            <a:r>
              <a:rPr lang="en-US"/>
              <a:t>Know when to ask the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LEARNING STRATEGIES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Know your learning style.</a:t>
            </a:r>
          </a:p>
          <a:p>
            <a:r>
              <a:rPr lang="en-US"/>
              <a:t>Manage your time.</a:t>
            </a:r>
          </a:p>
          <a:p>
            <a:r>
              <a:rPr lang="en-US"/>
              <a:t>Develop a study strategy.</a:t>
            </a:r>
          </a:p>
          <a:p>
            <a:r>
              <a:rPr lang="en-US"/>
              <a:t>Practice critical thinking.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LEARNING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467600" cy="4191000"/>
          </a:xfrm>
          <a:noFill/>
        </p:spPr>
        <p:txBody>
          <a:bodyPr/>
          <a:lstStyle/>
          <a:p>
            <a:r>
              <a:rPr lang="en-US"/>
              <a:t>A learning style</a:t>
            </a:r>
            <a:r>
              <a:rPr lang="en-US" i="1"/>
              <a:t> </a:t>
            </a:r>
            <a:r>
              <a:rPr lang="en-US"/>
              <a:t>is how you best receive, process, and assimilate information on a particular subject.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/>
              <a:t>CLASSIFICATION </a:t>
            </a:r>
            <a:br>
              <a:rPr lang="en-US" sz="3600"/>
            </a:br>
            <a:r>
              <a:rPr lang="en-US" sz="3600"/>
              <a:t>OF LEARNING STYLES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924800" cy="4191000"/>
          </a:xfrm>
          <a:noFill/>
        </p:spPr>
        <p:txBody>
          <a:bodyPr/>
          <a:lstStyle/>
          <a:p>
            <a:r>
              <a:rPr lang="en-US" b="1" i="1"/>
              <a:t>Visual…</a:t>
            </a:r>
            <a:r>
              <a:rPr lang="en-US"/>
              <a:t>learner thinks in pictures.</a:t>
            </a:r>
          </a:p>
          <a:p>
            <a:r>
              <a:rPr lang="en-US" b="1" i="1"/>
              <a:t>Auditory…</a:t>
            </a:r>
            <a:r>
              <a:rPr lang="en-US"/>
              <a:t>learner learns best by hearing and listening.</a:t>
            </a:r>
          </a:p>
          <a:p>
            <a:r>
              <a:rPr lang="en-US" b="1" i="1"/>
              <a:t>Kinesthetic…</a:t>
            </a:r>
            <a:r>
              <a:rPr lang="en-US"/>
              <a:t>learner learns by touch, movement, imitation, and practice.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653463" cy="1090613"/>
          </a:xfrm>
          <a:noFill/>
        </p:spPr>
        <p:txBody>
          <a:bodyPr/>
          <a:lstStyle/>
          <a:p>
            <a:r>
              <a:rPr lang="en-US" sz="4000"/>
              <a:t>STRATEGIES FOR </a:t>
            </a:r>
            <a:br>
              <a:rPr lang="en-US" sz="4000"/>
            </a:br>
            <a:r>
              <a:rPr lang="en-US" sz="4000"/>
              <a:t>TIME MANAGEMENT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Analyze your time commitments.</a:t>
            </a:r>
          </a:p>
          <a:p>
            <a:r>
              <a:rPr lang="en-US"/>
              <a:t>Know yourself.</a:t>
            </a:r>
          </a:p>
          <a:p>
            <a:r>
              <a:rPr lang="en-US"/>
              <a:t>Clarify your goals.</a:t>
            </a:r>
          </a:p>
          <a:p>
            <a:r>
              <a:rPr lang="en-US"/>
              <a:t>Set priorities.</a:t>
            </a:r>
          </a:p>
          <a:p>
            <a:r>
              <a:rPr lang="en-US"/>
              <a:t>Discipline yourself to carry out your plan until your goal is reached.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DEVELOP A STUDY STRATEGY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Set up the environment.</a:t>
            </a:r>
          </a:p>
          <a:p>
            <a:r>
              <a:rPr lang="en-US"/>
              <a:t>Gather your resources.</a:t>
            </a:r>
          </a:p>
          <a:p>
            <a:r>
              <a:rPr lang="en-US"/>
              <a:t>Minimize interruptions.</a:t>
            </a:r>
          </a:p>
          <a:p>
            <a:r>
              <a:rPr lang="en-US"/>
              <a:t>Get to know the textbook.</a:t>
            </a:r>
          </a:p>
          <a:p>
            <a:r>
              <a:rPr lang="en-US"/>
              <a:t>Set up your study plan.</a:t>
            </a:r>
          </a:p>
          <a:p>
            <a:r>
              <a:rPr lang="en-US"/>
              <a:t>Take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PREPARE FOR EXAMS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Review: recall information through a series of exercises to increase comprehension and facilitate application.</a:t>
            </a:r>
          </a:p>
          <a:p>
            <a:r>
              <a:rPr lang="en-US"/>
              <a:t>Decide which fact or groups of principles you have learned will be the basis for most nursing examination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CRITICAL THINKING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469187" cy="4191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disciplined intellectual process of applying skillful reasoning, imposing intellectual standards, and self-reflective thinking as a guide to a belief or an 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/>
              <a:t>LEARNING IS 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The act or process of acquiring knowledge and/or skill in a particular subject.</a:t>
            </a:r>
          </a:p>
          <a:p>
            <a:r>
              <a:rPr lang="en-US"/>
              <a:t>A life-long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CRITICAL THINKING </a:t>
            </a:r>
            <a:r>
              <a:rPr lang="en-US" sz="3600"/>
              <a:t>(continued)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389812" cy="4191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Includes reading, listening, writing, and speaking.</a:t>
            </a:r>
          </a:p>
          <a:p>
            <a:r>
              <a:rPr lang="en-US"/>
              <a:t>Facts alone do not constitute a sufficient knowledge base for making sound decisions about client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CRITICAL THINKING </a:t>
            </a:r>
            <a:r>
              <a:rPr lang="en-US" sz="3600"/>
              <a:t>(continued)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18412" cy="4191000"/>
          </a:xfrm>
          <a:noFill/>
        </p:spPr>
        <p:txBody>
          <a:bodyPr/>
          <a:lstStyle/>
          <a:p>
            <a:r>
              <a:rPr lang="en-US"/>
              <a:t>To decide which actions you need to take in a new situation, consider past experience, principles of care, and possible outcomes from a variety of interventions, and seek additional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STANDARDS FOR </a:t>
            </a:r>
            <a:br>
              <a:rPr lang="en-US" sz="4000"/>
            </a:br>
            <a:r>
              <a:rPr lang="en-US" sz="4000"/>
              <a:t>CRITICAL THINKING</a:t>
            </a:r>
            <a:r>
              <a:rPr lang="en-US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18412" cy="4191000"/>
          </a:xfrm>
          <a:noFill/>
        </p:spPr>
        <p:txBody>
          <a:bodyPr/>
          <a:lstStyle/>
          <a:p>
            <a:r>
              <a:rPr lang="en-US" b="1"/>
              <a:t>Clarity</a:t>
            </a:r>
            <a:r>
              <a:rPr lang="en-US"/>
              <a:t>–placing facts and ideas in a logical and coherent framework.</a:t>
            </a:r>
          </a:p>
          <a:p>
            <a:r>
              <a:rPr lang="en-US" b="1"/>
              <a:t>Precision</a:t>
            </a:r>
            <a:r>
              <a:rPr lang="en-US"/>
              <a:t>–making sure that there is enough detail and specificity for a concept to be clearly understood.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STANDARDS FOR </a:t>
            </a:r>
            <a:br>
              <a:rPr lang="en-US" sz="4000"/>
            </a:br>
            <a:r>
              <a:rPr lang="en-US" sz="4000"/>
              <a:t>CRITICAL THINKING </a:t>
            </a:r>
            <a:r>
              <a:rPr lang="en-US" sz="3600"/>
              <a:t>(continued)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94612" cy="4191000"/>
          </a:xfrm>
          <a:noFill/>
        </p:spPr>
        <p:txBody>
          <a:bodyPr/>
          <a:lstStyle/>
          <a:p>
            <a:r>
              <a:rPr lang="en-US" b="1"/>
              <a:t>Accuracy</a:t>
            </a:r>
            <a:r>
              <a:rPr lang="en-US"/>
              <a:t>–being correct or true and within the proper parameters, and can be readily understood.</a:t>
            </a:r>
            <a:endParaRPr lang="en-US" b="1"/>
          </a:p>
          <a:p>
            <a:r>
              <a:rPr lang="en-US" b="1"/>
              <a:t>Relevance</a:t>
            </a:r>
            <a:r>
              <a:rPr lang="en-US"/>
              <a:t>–refers to information connected to the issue as opposed to information that is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STANDARDS FOR </a:t>
            </a:r>
            <a:br>
              <a:rPr lang="en-US" sz="4000"/>
            </a:br>
            <a:r>
              <a:rPr lang="en-US" sz="4000"/>
              <a:t>CRITICAL THINKING </a:t>
            </a:r>
            <a:r>
              <a:rPr lang="en-US" sz="3600"/>
              <a:t>(continued)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18412" cy="4191000"/>
          </a:xfrm>
          <a:noFill/>
        </p:spPr>
        <p:txBody>
          <a:bodyPr/>
          <a:lstStyle/>
          <a:p>
            <a:r>
              <a:rPr lang="en-US" b="1"/>
              <a:t>Consistency</a:t>
            </a:r>
            <a:r>
              <a:rPr lang="en-US"/>
              <a:t>–the appropriate use of principles and concepts.</a:t>
            </a:r>
          </a:p>
          <a:p>
            <a:r>
              <a:rPr lang="en-US" b="1"/>
              <a:t>Depth</a:t>
            </a:r>
            <a:r>
              <a:rPr lang="en-US"/>
              <a:t>–having an understanding that goes beyond the superficial.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STANDARDS FOR </a:t>
            </a:r>
            <a:br>
              <a:rPr lang="en-US" sz="4000"/>
            </a:br>
            <a:r>
              <a:rPr lang="en-US" sz="4000"/>
              <a:t>CRITICAL THINKING </a:t>
            </a:r>
            <a:r>
              <a:rPr lang="en-US" sz="3600"/>
              <a:t>(continued)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97787" cy="4191000"/>
          </a:xfrm>
          <a:noFill/>
        </p:spPr>
        <p:txBody>
          <a:bodyPr/>
          <a:lstStyle/>
          <a:p>
            <a:r>
              <a:rPr lang="en-US" b="1"/>
              <a:t>Breadth</a:t>
            </a:r>
            <a:r>
              <a:rPr lang="en-US"/>
              <a:t>–considering another point of view and asking if there is another way to look at the question or problem.</a:t>
            </a:r>
          </a:p>
          <a:p>
            <a:r>
              <a:rPr lang="en-US" b="1"/>
              <a:t>Fairness</a:t>
            </a:r>
            <a:r>
              <a:rPr lang="en-US"/>
              <a:t>–the ability to identify the biases in your thinking and the biases present in the thinking of others.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REASONING AND </a:t>
            </a:r>
            <a:br>
              <a:rPr lang="en-US" sz="4000"/>
            </a:br>
            <a:r>
              <a:rPr lang="en-US" sz="4000"/>
              <a:t>PROBLEM-SOLVING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2009775"/>
            <a:ext cx="7088187" cy="4191000"/>
          </a:xfrm>
          <a:noFill/>
        </p:spPr>
        <p:txBody>
          <a:bodyPr/>
          <a:lstStyle/>
          <a:p>
            <a:r>
              <a:rPr lang="en-US"/>
              <a:t>Figuring things out; solving problems.</a:t>
            </a:r>
          </a:p>
          <a:p>
            <a:r>
              <a:rPr lang="en-US"/>
              <a:t>Includes several components.</a:t>
            </a:r>
            <a:r>
              <a:rPr lang="en-US" sz="2800"/>
              <a:t>	</a:t>
            </a:r>
            <a:endParaRPr 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PURPOSE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All reasoning is directed toward some specific purpose.</a:t>
            </a:r>
          </a:p>
          <a:p>
            <a:r>
              <a:rPr lang="en-US"/>
              <a:t>Nursing students reason to effectively solve client care problems.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QUESTION AT ISSUE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97787" cy="4191000"/>
          </a:xfrm>
          <a:noFill/>
        </p:spPr>
        <p:txBody>
          <a:bodyPr/>
          <a:lstStyle/>
          <a:p>
            <a:r>
              <a:rPr lang="en-US"/>
              <a:t>Must be clearly stated.</a:t>
            </a:r>
          </a:p>
          <a:p>
            <a:r>
              <a:rPr lang="en-US"/>
              <a:t>Good clinical judgment begins with a clear statement of problems presented by each client.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ASSUMPTIONS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847012" cy="4191000"/>
          </a:xfrm>
          <a:noFill/>
        </p:spPr>
        <p:txBody>
          <a:bodyPr/>
          <a:lstStyle/>
          <a:p>
            <a:r>
              <a:rPr lang="en-US"/>
              <a:t>Those things or ideas that are taken for granted</a:t>
            </a:r>
          </a:p>
          <a:p>
            <a:r>
              <a:rPr lang="en-US"/>
              <a:t>Accepted as being true without examination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/>
              <a:t>THE KEY TO SUCCESS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97787" cy="4191000"/>
          </a:xfrm>
          <a:noFill/>
        </p:spPr>
        <p:txBody>
          <a:bodyPr/>
          <a:lstStyle/>
          <a:p>
            <a:r>
              <a:rPr lang="en-US"/>
              <a:t>Success depends not on how you are </a:t>
            </a:r>
            <a:r>
              <a:rPr lang="en-US" i="1"/>
              <a:t>taught </a:t>
            </a:r>
            <a:r>
              <a:rPr lang="en-US"/>
              <a:t>but on how you choose to </a:t>
            </a:r>
            <a:r>
              <a:rPr lang="en-US" i="1"/>
              <a:t>learn</a:t>
            </a:r>
            <a:r>
              <a:rPr lang="en-US" b="1"/>
              <a:t>.</a:t>
            </a:r>
          </a:p>
          <a:p>
            <a:r>
              <a:rPr lang="en-US"/>
              <a:t>In order to effect change in your behavior, you need a </a:t>
            </a:r>
            <a:r>
              <a:rPr lang="en-US" i="1"/>
              <a:t>positive attitude</a:t>
            </a:r>
            <a:r>
              <a:rPr lang="en-US"/>
              <a:t> about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POINT OF VIEW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694612" cy="4191000"/>
          </a:xfrm>
          <a:noFill/>
        </p:spPr>
        <p:txBody>
          <a:bodyPr/>
          <a:lstStyle/>
          <a:p>
            <a:r>
              <a:rPr lang="en-US"/>
              <a:t>Influenced by previous experience, available information, the quality of thinking already acquired, and many other factors.</a:t>
            </a:r>
          </a:p>
          <a:p>
            <a:r>
              <a:rPr lang="en-US"/>
              <a:t>Each person sees things differently.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DATA AND INFORMATION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The basic materials of reasoning.</a:t>
            </a:r>
          </a:p>
          <a:p>
            <a:r>
              <a:rPr lang="en-US"/>
              <a:t>Be sure that all information and data is clear, accurate, and relevant to the question or problem at issue.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CONCEPTS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847012" cy="4191000"/>
          </a:xfrm>
          <a:noFill/>
        </p:spPr>
        <p:txBody>
          <a:bodyPr/>
          <a:lstStyle/>
          <a:p>
            <a:r>
              <a:rPr lang="en-US"/>
              <a:t>Identify concepts needed to explore the problem and the implications of each.</a:t>
            </a:r>
          </a:p>
          <a:p>
            <a:r>
              <a:rPr lang="en-US"/>
              <a:t>The concepts important to nursing care must be part of the evidence supporting a nursing judgment.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INFERENCES </a:t>
            </a:r>
            <a:br>
              <a:rPr lang="en-US" sz="4000"/>
            </a:br>
            <a:r>
              <a:rPr lang="en-US" sz="4000"/>
              <a:t>AND CONCLUSIONS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Interpretation of data justified by the relevant facts</a:t>
            </a:r>
          </a:p>
          <a:p>
            <a:r>
              <a:rPr lang="en-US"/>
              <a:t>A logical answer to the question that began the process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IMPLICATIONS </a:t>
            </a:r>
            <a:br>
              <a:rPr lang="en-US" sz="4000"/>
            </a:br>
            <a:r>
              <a:rPr lang="en-US" sz="4000"/>
              <a:t>AND CONSEQUENCES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923212" cy="4191000"/>
          </a:xfrm>
          <a:noFill/>
        </p:spPr>
        <p:txBody>
          <a:bodyPr/>
          <a:lstStyle/>
          <a:p>
            <a:r>
              <a:rPr lang="en-US"/>
              <a:t>Reasoning usually produces more than one solution.</a:t>
            </a:r>
          </a:p>
          <a:p>
            <a:r>
              <a:rPr lang="en-US"/>
              <a:t>Think about how easily a solution can be applied, the ability of a person to carry out the required actions, risks involved, and negative and positive consequences.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CRITICAL THINKING AND </a:t>
            </a:r>
            <a:br>
              <a:rPr lang="en-US" sz="4000"/>
            </a:br>
            <a:r>
              <a:rPr lang="en-US" sz="4000"/>
              <a:t>THE NURSING PROCESS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847012" cy="4191000"/>
          </a:xfrm>
          <a:noFill/>
        </p:spPr>
        <p:txBody>
          <a:bodyPr/>
          <a:lstStyle/>
          <a:p>
            <a:r>
              <a:rPr lang="en-US"/>
              <a:t>Applies the problem-solving process to the practice of nursing and requires critical thinking.</a:t>
            </a:r>
          </a:p>
          <a:p>
            <a:r>
              <a:rPr lang="en-US"/>
              <a:t>Consistent attention to improving the quality of thinking will produce the traits of an educated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DEVELOP YOUR </a:t>
            </a:r>
            <a:br>
              <a:rPr lang="en-US" sz="4000"/>
            </a:br>
            <a:r>
              <a:rPr lang="en-US" sz="4000"/>
              <a:t>TEST-TAKING SKILLS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Analyze your attitude and expectations.</a:t>
            </a:r>
          </a:p>
          <a:p>
            <a:r>
              <a:rPr lang="en-US"/>
              <a:t>Concentrate on preparation.</a:t>
            </a:r>
          </a:p>
          <a:p>
            <a:r>
              <a:rPr lang="en-US"/>
              <a:t>Minimize anxiety.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IMPROVE YOUR </a:t>
            </a:r>
            <a:br>
              <a:rPr lang="en-US" sz="4000"/>
            </a:br>
            <a:r>
              <a:rPr lang="en-US" sz="4000"/>
              <a:t>TEST-TAKING SKILLS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Read carefully.</a:t>
            </a:r>
          </a:p>
          <a:p>
            <a:r>
              <a:rPr lang="en-US"/>
              <a:t>Know the vocabulary.</a:t>
            </a:r>
          </a:p>
          <a:p>
            <a:r>
              <a:rPr lang="en-US"/>
              <a:t>Do not infer additional data.</a:t>
            </a:r>
          </a:p>
          <a:p>
            <a:r>
              <a:rPr lang="en-US"/>
              <a:t>Identify priorities correctly.</a:t>
            </a:r>
          </a:p>
          <a:p>
            <a:r>
              <a:rPr lang="en-US"/>
              <a:t>Know the material!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TESTING ROOM TIPS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2009775"/>
            <a:ext cx="7850187" cy="4191000"/>
          </a:xfrm>
          <a:noFill/>
        </p:spPr>
        <p:txBody>
          <a:bodyPr/>
          <a:lstStyle/>
          <a:p>
            <a:r>
              <a:rPr lang="en-US" sz="3200"/>
              <a:t>Get a good seat.</a:t>
            </a:r>
          </a:p>
          <a:p>
            <a:r>
              <a:rPr lang="en-US" sz="3200"/>
              <a:t>Set the mood.</a:t>
            </a:r>
          </a:p>
          <a:p>
            <a:r>
              <a:rPr lang="en-US" sz="3200"/>
              <a:t>Read…do not scan!</a:t>
            </a:r>
          </a:p>
          <a:p>
            <a:r>
              <a:rPr lang="en-US" sz="3200"/>
              <a:t>Consider questions carefully.</a:t>
            </a:r>
          </a:p>
          <a:p>
            <a:r>
              <a:rPr lang="en-US" sz="3200"/>
              <a:t>Do not argue with the question.</a:t>
            </a:r>
          </a:p>
          <a:p>
            <a:r>
              <a:rPr lang="en-US" sz="3200"/>
              <a:t>Plan your time.</a:t>
            </a:r>
          </a:p>
          <a:p>
            <a:r>
              <a:rPr lang="en-US" sz="3200"/>
              <a:t>DO NOT PANIC!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ADDITIONAL </a:t>
            </a:r>
            <a:br>
              <a:rPr lang="en-US" sz="4000"/>
            </a:br>
            <a:r>
              <a:rPr lang="en-US" sz="4000"/>
              <a:t>SKILLS FOR SUCCESS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Scope of practice/competence</a:t>
            </a:r>
          </a:p>
          <a:p>
            <a:r>
              <a:rPr lang="en-US"/>
              <a:t>Tasks of the UAP</a:t>
            </a:r>
          </a:p>
          <a:p>
            <a:r>
              <a:rPr lang="en-US"/>
              <a:t>Delegation</a:t>
            </a:r>
          </a:p>
          <a:p>
            <a:r>
              <a:rPr lang="en-US"/>
              <a:t>Prioritizing care</a:t>
            </a:r>
          </a:p>
          <a:p>
            <a:r>
              <a:rPr lang="en-US"/>
              <a:t>The nursing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/>
              <a:t>ATTITUDE IS ...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A manner, feeling, or position toward a person or 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SCOPE OF PRACTICE/COMPETENCE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LP/VNs are dependent practitioners.</a:t>
            </a:r>
          </a:p>
          <a:p>
            <a:r>
              <a:rPr lang="en-US" dirty="0"/>
              <a:t>Tasks and responsibilities within the scope of practice may be beyond an individual’s scope of competence.</a:t>
            </a:r>
          </a:p>
          <a:p>
            <a:r>
              <a:rPr lang="en-US" dirty="0"/>
              <a:t>Scope of competence expands as new skills within scope of practice are learned.</a:t>
            </a:r>
          </a:p>
          <a:p>
            <a:r>
              <a:rPr lang="en-US" dirty="0"/>
              <a:t>This varies from state to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TASKS OF THE UAP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Unlicensed Assistive Personnel</a:t>
            </a:r>
          </a:p>
          <a:p>
            <a:r>
              <a:rPr lang="en-US"/>
              <a:t>May perform only those health-related activities for which they have been determined competent to perform.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DELEGATION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926387" cy="4191000"/>
          </a:xfrm>
          <a:noFill/>
        </p:spPr>
        <p:txBody>
          <a:bodyPr/>
          <a:lstStyle/>
          <a:p>
            <a:r>
              <a:rPr lang="en-US"/>
              <a:t>The process of transferring to a competent individual the authority to perform a select task in a select situation.</a:t>
            </a:r>
          </a:p>
          <a:p>
            <a:r>
              <a:rPr lang="en-US"/>
              <a:t>This varies from state to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FIVE RIGHTS OF DELEGATION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Right Task</a:t>
            </a:r>
          </a:p>
          <a:p>
            <a:r>
              <a:rPr lang="en-US"/>
              <a:t>Right Circumstance</a:t>
            </a:r>
          </a:p>
          <a:p>
            <a:r>
              <a:rPr lang="en-US"/>
              <a:t>Right Person</a:t>
            </a:r>
          </a:p>
          <a:p>
            <a:r>
              <a:rPr lang="en-US"/>
              <a:t>Right Direction/Communication</a:t>
            </a:r>
          </a:p>
          <a:p>
            <a:r>
              <a:rPr lang="en-US"/>
              <a:t>Right Supervision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PRIORITIZING CARE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847012" cy="4191000"/>
          </a:xfrm>
          <a:noFill/>
        </p:spPr>
        <p:txBody>
          <a:bodyPr/>
          <a:lstStyle/>
          <a:p>
            <a:r>
              <a:rPr lang="en-US"/>
              <a:t>Requires an understanding of the importance of different problems to the nurse, the client, the family, and other health care providers.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FACTORS TO HELP </a:t>
            </a:r>
            <a:br>
              <a:rPr lang="en-US" sz="4000"/>
            </a:br>
            <a:r>
              <a:rPr lang="en-US" sz="4000"/>
              <a:t>ESTABLISH PRIORITIES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Safety</a:t>
            </a:r>
          </a:p>
          <a:p>
            <a:r>
              <a:rPr lang="en-US"/>
              <a:t>Timing</a:t>
            </a:r>
          </a:p>
          <a:p>
            <a:r>
              <a:rPr lang="en-US"/>
              <a:t>Interdependence of events</a:t>
            </a:r>
          </a:p>
          <a:p>
            <a:r>
              <a:rPr lang="en-US"/>
              <a:t>Client requests</a:t>
            </a:r>
          </a:p>
          <a:p>
            <a:r>
              <a:rPr lang="en-US"/>
              <a:t>Availability of help</a:t>
            </a:r>
          </a:p>
          <a:p>
            <a:r>
              <a:rPr lang="en-US"/>
              <a:t>Client’s status</a:t>
            </a:r>
          </a:p>
          <a:p>
            <a:r>
              <a:rPr lang="en-US"/>
              <a:t>Availability of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NURSING TEAM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542212" cy="4191000"/>
          </a:xfrm>
          <a:noFill/>
        </p:spPr>
        <p:txBody>
          <a:bodyPr/>
          <a:lstStyle/>
          <a:p>
            <a:r>
              <a:rPr lang="en-US"/>
              <a:t>Consists of UAPs, CNAs, LP/VNs, RNs, and NPs.</a:t>
            </a:r>
          </a:p>
          <a:p>
            <a:r>
              <a:rPr lang="en-US"/>
              <a:t>Roles, levels of</a:t>
            </a:r>
            <a:br>
              <a:rPr lang="en-US"/>
            </a:br>
            <a:r>
              <a:rPr lang="en-US"/>
              <a:t>education, skills vary.</a:t>
            </a:r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971800"/>
            <a:ext cx="2900363" cy="292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FROM STUDENT TO LP/VN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The NCLEX-PN</a:t>
            </a:r>
          </a:p>
          <a:p>
            <a:pPr lvl="1"/>
            <a:r>
              <a:rPr lang="en-US"/>
              <a:t>All practical/vocational nurses must pass this examination in order to be licensed.</a:t>
            </a:r>
          </a:p>
          <a:p>
            <a:r>
              <a:rPr lang="en-US"/>
              <a:t>Your license</a:t>
            </a:r>
          </a:p>
          <a:p>
            <a:pPr lvl="1"/>
            <a:r>
              <a:rPr lang="en-US"/>
              <a:t>It is your responsibility to maintain your license according to your state’s standards.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316662" cy="1143000"/>
          </a:xfrm>
          <a:noFill/>
        </p:spPr>
        <p:txBody>
          <a:bodyPr/>
          <a:lstStyle/>
          <a:p>
            <a:r>
              <a:rPr lang="en-US" sz="4000" dirty="0"/>
              <a:t>STRATEGIES FOR BUILDING </a:t>
            </a:r>
            <a:br>
              <a:rPr lang="en-US" sz="4000" dirty="0"/>
            </a:br>
            <a:r>
              <a:rPr lang="en-US" sz="4000" dirty="0"/>
              <a:t>A POSITIVE ATTITUDE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848600" cy="4191000"/>
          </a:xfrm>
          <a:noFill/>
        </p:spPr>
        <p:txBody>
          <a:bodyPr/>
          <a:lstStyle/>
          <a:p>
            <a:r>
              <a:rPr lang="en-US"/>
              <a:t>Create positive self-images.</a:t>
            </a:r>
          </a:p>
          <a:p>
            <a:r>
              <a:rPr lang="en-US"/>
              <a:t>Visualize the attainment of goals.</a:t>
            </a:r>
          </a:p>
          <a:p>
            <a:r>
              <a:rPr lang="en-US"/>
              <a:t>Recognize your abilities.</a:t>
            </a:r>
          </a:p>
          <a:p>
            <a:r>
              <a:rPr lang="en-US"/>
              <a:t>Identify realistic expectations.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/>
              <a:t>SOME CONFIDENCE BUILDERS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924800" cy="4191000"/>
          </a:xfrm>
          <a:noFill/>
        </p:spPr>
        <p:txBody>
          <a:bodyPr/>
          <a:lstStyle/>
          <a:p>
            <a:r>
              <a:rPr lang="en-US"/>
              <a:t>Recognizing your abilities (competencies in various activities) is an attitude builder.</a:t>
            </a:r>
          </a:p>
          <a:p>
            <a:r>
              <a:rPr lang="en-US"/>
              <a:t>Avoid </a:t>
            </a:r>
            <a:r>
              <a:rPr lang="en-US" i="1"/>
              <a:t>perfectionism</a:t>
            </a:r>
            <a:r>
              <a:rPr lang="en-US"/>
              <a:t>. Perfection is a standard no one can live up to, and it sets you up for failure. </a:t>
            </a:r>
          </a:p>
          <a:p>
            <a:r>
              <a:rPr lang="en-US"/>
              <a:t>Develop your basic skills.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/>
              <a:t>THE BASIC SKILLS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Reading</a:t>
            </a:r>
          </a:p>
          <a:p>
            <a:r>
              <a:rPr lang="en-US"/>
              <a:t>Arithmetic &amp; Mathematics</a:t>
            </a:r>
          </a:p>
          <a:p>
            <a:r>
              <a:rPr lang="en-US"/>
              <a:t>Writing</a:t>
            </a:r>
          </a:p>
          <a:p>
            <a:r>
              <a:rPr lang="en-US"/>
              <a:t>Listening</a:t>
            </a:r>
          </a:p>
          <a:p>
            <a:r>
              <a:rPr lang="en-US"/>
              <a:t>Speaking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READING SKILLS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Vocabulary building</a:t>
            </a:r>
          </a:p>
          <a:p>
            <a:r>
              <a:rPr lang="en-US"/>
              <a:t>Comprehension</a:t>
            </a:r>
          </a:p>
          <a:p>
            <a:r>
              <a:rPr lang="en-US"/>
              <a:t>Achieving appropriate</a:t>
            </a:r>
            <a:br>
              <a:rPr lang="en-US"/>
            </a:br>
            <a:r>
              <a:rPr lang="en-US"/>
              <a:t>reading level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81200"/>
            <a:ext cx="2768600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ARITHMETIC &amp; </a:t>
            </a:r>
            <a:br>
              <a:rPr lang="en-US" sz="4000"/>
            </a:br>
            <a:r>
              <a:rPr lang="en-US" sz="4000"/>
              <a:t>MATHEMATICAL SKILLS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9775"/>
            <a:ext cx="7848600" cy="4191000"/>
          </a:xfrm>
          <a:noFill/>
        </p:spPr>
        <p:txBody>
          <a:bodyPr/>
          <a:lstStyle/>
          <a:p>
            <a:r>
              <a:rPr lang="en-US"/>
              <a:t>In nursing, your mastery of mathematical basic skills cannot be overemphasized.  </a:t>
            </a:r>
          </a:p>
          <a:p>
            <a:r>
              <a:rPr lang="en-US"/>
              <a:t>You will be responsible for calculating dosages and administering medications.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med_0234_slide">
  <a:themeElements>
    <a:clrScheme name="ceddca_206,221,202 2">
      <a:dk1>
        <a:srgbClr val="000000"/>
      </a:dk1>
      <a:lt1>
        <a:srgbClr val="CEDDCA"/>
      </a:lt1>
      <a:dk2>
        <a:srgbClr val="000000"/>
      </a:dk2>
      <a:lt2>
        <a:srgbClr val="B2B2B2"/>
      </a:lt2>
      <a:accent1>
        <a:srgbClr val="8B9B4B"/>
      </a:accent1>
      <a:accent2>
        <a:srgbClr val="508495"/>
      </a:accent2>
      <a:accent3>
        <a:srgbClr val="E3EBE1"/>
      </a:accent3>
      <a:accent4>
        <a:srgbClr val="000000"/>
      </a:accent4>
      <a:accent5>
        <a:srgbClr val="C4CBB1"/>
      </a:accent5>
      <a:accent6>
        <a:srgbClr val="487787"/>
      </a:accent6>
      <a:hlink>
        <a:srgbClr val="558647"/>
      </a:hlink>
      <a:folHlink>
        <a:srgbClr val="7D7D35"/>
      </a:folHlink>
    </a:clrScheme>
    <a:fontScheme name="ceddca_206,221,20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ddca_206,221,202 1">
        <a:dk1>
          <a:srgbClr val="000000"/>
        </a:dk1>
        <a:lt1>
          <a:srgbClr val="CEDDCA"/>
        </a:lt1>
        <a:dk2>
          <a:srgbClr val="000000"/>
        </a:dk2>
        <a:lt2>
          <a:srgbClr val="B2B2B2"/>
        </a:lt2>
        <a:accent1>
          <a:srgbClr val="8FAA3C"/>
        </a:accent1>
        <a:accent2>
          <a:srgbClr val="689A5B"/>
        </a:accent2>
        <a:accent3>
          <a:srgbClr val="E3EBE1"/>
        </a:accent3>
        <a:accent4>
          <a:srgbClr val="000000"/>
        </a:accent4>
        <a:accent5>
          <a:srgbClr val="C6D2AF"/>
        </a:accent5>
        <a:accent6>
          <a:srgbClr val="5E8B52"/>
        </a:accent6>
        <a:hlink>
          <a:srgbClr val="788B42"/>
        </a:hlink>
        <a:folHlink>
          <a:srgbClr val="5586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ddca_206,221,202 2">
        <a:dk1>
          <a:srgbClr val="000000"/>
        </a:dk1>
        <a:lt1>
          <a:srgbClr val="CEDDCA"/>
        </a:lt1>
        <a:dk2>
          <a:srgbClr val="000000"/>
        </a:dk2>
        <a:lt2>
          <a:srgbClr val="B2B2B2"/>
        </a:lt2>
        <a:accent1>
          <a:srgbClr val="8B9B4B"/>
        </a:accent1>
        <a:accent2>
          <a:srgbClr val="508495"/>
        </a:accent2>
        <a:accent3>
          <a:srgbClr val="E3EBE1"/>
        </a:accent3>
        <a:accent4>
          <a:srgbClr val="000000"/>
        </a:accent4>
        <a:accent5>
          <a:srgbClr val="C4CBB1"/>
        </a:accent5>
        <a:accent6>
          <a:srgbClr val="487787"/>
        </a:accent6>
        <a:hlink>
          <a:srgbClr val="558647"/>
        </a:hlink>
        <a:folHlink>
          <a:srgbClr val="7D7D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ddca_206,221,202 3">
        <a:dk1>
          <a:srgbClr val="000000"/>
        </a:dk1>
        <a:lt1>
          <a:srgbClr val="CEDDCA"/>
        </a:lt1>
        <a:dk2>
          <a:srgbClr val="000000"/>
        </a:dk2>
        <a:lt2>
          <a:srgbClr val="B2B2B2"/>
        </a:lt2>
        <a:accent1>
          <a:srgbClr val="9B7E4A"/>
        </a:accent1>
        <a:accent2>
          <a:srgbClr val="7D8C44"/>
        </a:accent2>
        <a:accent3>
          <a:srgbClr val="E3EBE1"/>
        </a:accent3>
        <a:accent4>
          <a:srgbClr val="000000"/>
        </a:accent4>
        <a:accent5>
          <a:srgbClr val="CBC0B1"/>
        </a:accent5>
        <a:accent6>
          <a:srgbClr val="717E3D"/>
        </a:accent6>
        <a:hlink>
          <a:srgbClr val="804C67"/>
        </a:hlink>
        <a:folHlink>
          <a:srgbClr val="7D70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ddca_206,221,202 4">
        <a:dk1>
          <a:srgbClr val="000000"/>
        </a:dk1>
        <a:lt1>
          <a:srgbClr val="CEDDCA"/>
        </a:lt1>
        <a:dk2>
          <a:srgbClr val="000000"/>
        </a:dk2>
        <a:lt2>
          <a:srgbClr val="B2B2B2"/>
        </a:lt2>
        <a:accent1>
          <a:srgbClr val="609056"/>
        </a:accent1>
        <a:accent2>
          <a:srgbClr val="9B8B4B"/>
        </a:accent2>
        <a:accent3>
          <a:srgbClr val="E3EBE1"/>
        </a:accent3>
        <a:accent4>
          <a:srgbClr val="000000"/>
        </a:accent4>
        <a:accent5>
          <a:srgbClr val="B6C6B4"/>
        </a:accent5>
        <a:accent6>
          <a:srgbClr val="8C7D43"/>
        </a:accent6>
        <a:hlink>
          <a:srgbClr val="6860A9"/>
        </a:hlink>
        <a:folHlink>
          <a:srgbClr val="9F64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ddca_206,221,202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FAA3C"/>
        </a:accent1>
        <a:accent2>
          <a:srgbClr val="689A5B"/>
        </a:accent2>
        <a:accent3>
          <a:srgbClr val="FFFFFF"/>
        </a:accent3>
        <a:accent4>
          <a:srgbClr val="000000"/>
        </a:accent4>
        <a:accent5>
          <a:srgbClr val="C6D2AF"/>
        </a:accent5>
        <a:accent6>
          <a:srgbClr val="5E8B52"/>
        </a:accent6>
        <a:hlink>
          <a:srgbClr val="788B42"/>
        </a:hlink>
        <a:folHlink>
          <a:srgbClr val="5586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ddca_206,221,202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9B4B"/>
        </a:accent1>
        <a:accent2>
          <a:srgbClr val="508495"/>
        </a:accent2>
        <a:accent3>
          <a:srgbClr val="FFFFFF"/>
        </a:accent3>
        <a:accent4>
          <a:srgbClr val="000000"/>
        </a:accent4>
        <a:accent5>
          <a:srgbClr val="C4CBB1"/>
        </a:accent5>
        <a:accent6>
          <a:srgbClr val="487787"/>
        </a:accent6>
        <a:hlink>
          <a:srgbClr val="558647"/>
        </a:hlink>
        <a:folHlink>
          <a:srgbClr val="7D7D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ddca_206,221,202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B7E4A"/>
        </a:accent1>
        <a:accent2>
          <a:srgbClr val="7D8C44"/>
        </a:accent2>
        <a:accent3>
          <a:srgbClr val="FFFFFF"/>
        </a:accent3>
        <a:accent4>
          <a:srgbClr val="000000"/>
        </a:accent4>
        <a:accent5>
          <a:srgbClr val="CBC0B1"/>
        </a:accent5>
        <a:accent6>
          <a:srgbClr val="717E3D"/>
        </a:accent6>
        <a:hlink>
          <a:srgbClr val="804C67"/>
        </a:hlink>
        <a:folHlink>
          <a:srgbClr val="7D70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ddca_206,221,202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09056"/>
        </a:accent1>
        <a:accent2>
          <a:srgbClr val="9B8B4B"/>
        </a:accent2>
        <a:accent3>
          <a:srgbClr val="FFFFFF"/>
        </a:accent3>
        <a:accent4>
          <a:srgbClr val="000000"/>
        </a:accent4>
        <a:accent5>
          <a:srgbClr val="B6C6B4"/>
        </a:accent5>
        <a:accent6>
          <a:srgbClr val="8C7D43"/>
        </a:accent6>
        <a:hlink>
          <a:srgbClr val="6860A9"/>
        </a:hlink>
        <a:folHlink>
          <a:srgbClr val="9F64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med_0234_slide</Template>
  <TotalTime>2</TotalTime>
  <Words>1312</Words>
  <Application>Microsoft Office PowerPoint</Application>
  <PresentationFormat>On-screen Show (4:3)</PresentationFormat>
  <Paragraphs>234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med_0234_slide</vt:lpstr>
      <vt:lpstr>Slide 1</vt:lpstr>
      <vt:lpstr>LEARNING IS ...</vt:lpstr>
      <vt:lpstr>THE KEY TO SUCCESS</vt:lpstr>
      <vt:lpstr>ATTITUDE IS ...</vt:lpstr>
      <vt:lpstr>STRATEGIES FOR BUILDING  A POSITIVE ATTITUDE</vt:lpstr>
      <vt:lpstr>SOME CONFIDENCE BUILDERS</vt:lpstr>
      <vt:lpstr>THE BASIC SKILLS</vt:lpstr>
      <vt:lpstr>READING SKILLS</vt:lpstr>
      <vt:lpstr>ARITHMETIC &amp;  MATHEMATICAL SKILLS</vt:lpstr>
      <vt:lpstr>WRITING SKILLS</vt:lpstr>
      <vt:lpstr>LISTENING SKILLS</vt:lpstr>
      <vt:lpstr>SPEAKING SKILLS</vt:lpstr>
      <vt:lpstr>LEARNING STRATEGIES</vt:lpstr>
      <vt:lpstr>YOUR LEARNING STYLE</vt:lpstr>
      <vt:lpstr>CLASSIFICATION  OF LEARNING STYLES</vt:lpstr>
      <vt:lpstr>STRATEGIES FOR  TIME MANAGEMENT</vt:lpstr>
      <vt:lpstr>DEVELOP A STUDY STRATEGY</vt:lpstr>
      <vt:lpstr>PREPARE FOR EXAMS</vt:lpstr>
      <vt:lpstr>CRITICAL THINKING</vt:lpstr>
      <vt:lpstr>CRITICAL THINKING (continued)</vt:lpstr>
      <vt:lpstr>CRITICAL THINKING (continued)</vt:lpstr>
      <vt:lpstr>STANDARDS FOR  CRITICAL THINKING </vt:lpstr>
      <vt:lpstr>STANDARDS FOR  CRITICAL THINKING (continued)</vt:lpstr>
      <vt:lpstr>STANDARDS FOR  CRITICAL THINKING (continued)</vt:lpstr>
      <vt:lpstr>STANDARDS FOR  CRITICAL THINKING (continued)</vt:lpstr>
      <vt:lpstr>REASONING AND  PROBLEM-SOLVING</vt:lpstr>
      <vt:lpstr>PURPOSE</vt:lpstr>
      <vt:lpstr>THE QUESTION AT ISSUE</vt:lpstr>
      <vt:lpstr>ASSUMPTIONS</vt:lpstr>
      <vt:lpstr>POINT OF VIEW</vt:lpstr>
      <vt:lpstr>DATA AND INFORMATION</vt:lpstr>
      <vt:lpstr>CONCEPTS</vt:lpstr>
      <vt:lpstr>INFERENCES  AND CONCLUSIONS</vt:lpstr>
      <vt:lpstr>IMPLICATIONS  AND CONSEQUENCES</vt:lpstr>
      <vt:lpstr>CRITICAL THINKING AND  THE NURSING PROCESS</vt:lpstr>
      <vt:lpstr>DEVELOP YOUR  TEST-TAKING SKILLS</vt:lpstr>
      <vt:lpstr>IMPROVE YOUR  TEST-TAKING SKILLS</vt:lpstr>
      <vt:lpstr>TESTING ROOM TIPS</vt:lpstr>
      <vt:lpstr>ADDITIONAL  SKILLS FOR SUCCESS</vt:lpstr>
      <vt:lpstr>SCOPE OF PRACTICE/COMPETENCE</vt:lpstr>
      <vt:lpstr>TASKS OF THE UAP</vt:lpstr>
      <vt:lpstr>DELEGATION</vt:lpstr>
      <vt:lpstr>FIVE RIGHTS OF DELEGATION</vt:lpstr>
      <vt:lpstr>PRIORITIZING CARE</vt:lpstr>
      <vt:lpstr>FACTORS TO HELP  ESTABLISH PRIORITIES</vt:lpstr>
      <vt:lpstr>THE NURSING TEAM</vt:lpstr>
      <vt:lpstr>FROM STUDENT TO LP/VN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hermesrod</dc:creator>
  <cp:lastModifiedBy>Martin.Ponciano</cp:lastModifiedBy>
  <cp:revision>2</cp:revision>
  <dcterms:created xsi:type="dcterms:W3CDTF">2010-08-02T07:03:20Z</dcterms:created>
  <dcterms:modified xsi:type="dcterms:W3CDTF">2011-08-18T21:34:43Z</dcterms:modified>
</cp:coreProperties>
</file>